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9" r:id="rId3"/>
    <p:sldId id="261" r:id="rId4"/>
    <p:sldId id="262" r:id="rId5"/>
    <p:sldId id="264" r:id="rId6"/>
  </p:sldIdLst>
  <p:sldSz cx="9144000" cy="5715000" type="screen16x10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A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>
        <p:scale>
          <a:sx n="86" d="100"/>
          <a:sy n="86" d="100"/>
        </p:scale>
        <p:origin x="29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453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8212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8367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5273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848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714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7521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2693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5219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0249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675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1638C-974C-464B-A074-12F9B003CBF3}" type="datetimeFigureOut">
              <a:rPr lang="en-IN" smtClean="0"/>
              <a:t>29-05-2022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AE58C-1AAF-499E-BE8B-BC0A079D30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526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2103120" y="457200"/>
            <a:ext cx="4937760" cy="4800600"/>
          </a:xfrm>
          <a:prstGeom prst="ellipse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i-IN" sz="1620"/>
          </a:p>
        </p:txBody>
      </p:sp>
      <p:sp>
        <p:nvSpPr>
          <p:cNvPr id="5" name="Oval 4"/>
          <p:cNvSpPr/>
          <p:nvPr/>
        </p:nvSpPr>
        <p:spPr>
          <a:xfrm>
            <a:off x="2514600" y="800100"/>
            <a:ext cx="4114800" cy="4114800"/>
          </a:xfrm>
          <a:prstGeom prst="ellipse">
            <a:avLst/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i-IN" sz="1620"/>
          </a:p>
        </p:txBody>
      </p:sp>
      <p:sp>
        <p:nvSpPr>
          <p:cNvPr id="6" name="Oval 5"/>
          <p:cNvSpPr/>
          <p:nvPr/>
        </p:nvSpPr>
        <p:spPr>
          <a:xfrm>
            <a:off x="2926080" y="1142988"/>
            <a:ext cx="3291840" cy="3429000"/>
          </a:xfrm>
          <a:prstGeom prst="ellipse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i-IN" sz="1620" dirty="0"/>
          </a:p>
        </p:txBody>
      </p:sp>
      <p:sp>
        <p:nvSpPr>
          <p:cNvPr id="7" name="TextBox 6"/>
          <p:cNvSpPr txBox="1"/>
          <p:nvPr/>
        </p:nvSpPr>
        <p:spPr>
          <a:xfrm>
            <a:off x="3052953" y="1345498"/>
            <a:ext cx="2770078" cy="10833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IN" sz="3240" dirty="0">
                <a:solidFill>
                  <a:srgbClr val="002060"/>
                </a:solidFill>
                <a:latin typeface="Broadway" pitchFamily="82" charset="0"/>
              </a:rPr>
              <a:t>    </a:t>
            </a:r>
            <a:r>
              <a:rPr lang="en-IN" sz="3200" spc="300" dirty="0" smtClean="0">
                <a:solidFill>
                  <a:srgbClr val="002060"/>
                </a:solidFill>
                <a:latin typeface="Bernard MT Condensed" panose="02050806060905020404" pitchFamily="18" charset="0"/>
              </a:rPr>
              <a:t>Microsoft       Engage ‘22</a:t>
            </a:r>
            <a:endParaRPr lang="hi-IN" sz="3200" u="sng" spc="300" dirty="0">
              <a:solidFill>
                <a:srgbClr val="00206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003883" y="2459003"/>
            <a:ext cx="4114829" cy="4801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IN" sz="2520" u="sng" kern="1000" spc="270" dirty="0">
                <a:solidFill>
                  <a:srgbClr val="002060"/>
                </a:solidFill>
                <a:latin typeface="Arial Rounded MT Bold" pitchFamily="34" charset="0"/>
                <a:cs typeface="Mongolian Baiti" pitchFamily="66" charset="0"/>
              </a:rPr>
              <a:t> </a:t>
            </a:r>
            <a:r>
              <a:rPr lang="en-IN" sz="2160" u="sng" kern="1000" spc="270" dirty="0" smtClean="0">
                <a:solidFill>
                  <a:srgbClr val="002060"/>
                </a:solidFill>
                <a:latin typeface="Arial Rounded MT Bold" pitchFamily="34" charset="0"/>
                <a:cs typeface="Mongolian Baiti" pitchFamily="66" charset="0"/>
              </a:rPr>
              <a:t>Face Recognition</a:t>
            </a:r>
            <a:endParaRPr lang="hi-IN" sz="2520" u="sng" kern="1000" spc="270" dirty="0">
              <a:solidFill>
                <a:srgbClr val="002060"/>
              </a:solidFill>
              <a:latin typeface="Arial Rounded MT Bold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84622" y="3041981"/>
            <a:ext cx="3343298" cy="1015663"/>
          </a:xfrm>
          <a:prstGeom prst="rect">
            <a:avLst/>
          </a:prstGeom>
          <a:noFill/>
        </p:spPr>
        <p:txBody>
          <a:bodyPr wrap="square" numCol="1" rtlCol="0" anchor="t">
            <a:spAutoFit/>
          </a:bodyPr>
          <a:lstStyle/>
          <a:p>
            <a:pPr algn="ctr"/>
            <a:r>
              <a:rPr lang="en-US" sz="1500" kern="1000" dirty="0" smtClean="0">
                <a:solidFill>
                  <a:srgbClr val="002060"/>
                </a:solidFill>
                <a:latin typeface="Arial Rounded MT Bold" pitchFamily="34" charset="0"/>
              </a:rPr>
              <a:t>Developing a Web Based Application using Face Recognition for Attendance Management System</a:t>
            </a:r>
            <a:endParaRPr lang="hi-IN" sz="1500" kern="1000" dirty="0">
              <a:solidFill>
                <a:srgbClr val="002060"/>
              </a:solidFill>
              <a:latin typeface="Arial Rounded MT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688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accel="50000" decel="5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accel="50000" decel="5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50000" decel="5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accel="50000" decel="50000" fill="hold" grpId="0" nodeType="withEffect">
                                  <p:stCondLst>
                                    <p:cond delay="1700"/>
                                  </p:stCondLst>
                                  <p:iterate type="wd">
                                    <p:tmPct val="12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/>
      <p:bldP spid="9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715000"/>
            <a:chOff x="0" y="0"/>
            <a:chExt cx="9144000" cy="5715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571500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2128410" y="288948"/>
              <a:ext cx="4958617" cy="785818"/>
            </a:xfrm>
            <a:prstGeom prst="rect">
              <a:avLst/>
            </a:pr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i-IN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189091" y="350330"/>
              <a:ext cx="51230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i="1" u="sng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Bodoni MT" pitchFamily="18" charset="0"/>
                </a:rPr>
                <a:t>Attendance Management</a:t>
              </a:r>
              <a:endParaRPr lang="hi-IN" sz="3200" b="1" i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" pitchFamily="18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714348" y="2000244"/>
              <a:ext cx="7786742" cy="2928958"/>
            </a:xfrm>
            <a:prstGeom prst="rect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i-IN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28661" y="2139905"/>
              <a:ext cx="7358114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latin typeface="Bodoni MT" panose="02070603080606020203" pitchFamily="18" charset="0"/>
                </a:rPr>
                <a:t>An </a:t>
              </a:r>
              <a:r>
                <a:rPr lang="en-US" sz="2400" i="1" dirty="0" smtClean="0">
                  <a:latin typeface="Bodoni MT" panose="02070603080606020203" pitchFamily="18" charset="0"/>
                </a:rPr>
                <a:t>Attendance Management System uses Face Recognition to precisely track </a:t>
              </a:r>
              <a:r>
                <a:rPr lang="en-US" sz="2400" i="1" dirty="0">
                  <a:latin typeface="Bodoni MT" panose="02070603080606020203" pitchFamily="18" charset="0"/>
                </a:rPr>
                <a:t>attendance, </a:t>
              </a:r>
              <a:r>
                <a:rPr lang="en-US" sz="2400" i="1" dirty="0" smtClean="0">
                  <a:latin typeface="Bodoni MT" panose="02070603080606020203" pitchFamily="18" charset="0"/>
                </a:rPr>
                <a:t>breaks, time </a:t>
              </a:r>
              <a:r>
                <a:rPr lang="en-US" sz="2400" i="1" dirty="0">
                  <a:latin typeface="Bodoni MT" panose="02070603080606020203" pitchFamily="18" charset="0"/>
                </a:rPr>
                <a:t>off taken, clock in and clock </a:t>
              </a:r>
              <a:r>
                <a:rPr lang="en-US" sz="2400" i="1" dirty="0" smtClean="0">
                  <a:latin typeface="Bodoni MT" panose="02070603080606020203" pitchFamily="18" charset="0"/>
                </a:rPr>
                <a:t>out</a:t>
              </a:r>
              <a:r>
                <a:rPr lang="en-US" sz="2400" i="1" dirty="0">
                  <a:latin typeface="Bodoni MT" panose="02070603080606020203" pitchFamily="18" charset="0"/>
                </a:rPr>
                <a:t> </a:t>
              </a:r>
              <a:r>
                <a:rPr lang="en-US" sz="2400" i="1" dirty="0" smtClean="0">
                  <a:latin typeface="Bodoni MT" panose="02070603080606020203" pitchFamily="18" charset="0"/>
                </a:rPr>
                <a:t>of an employee</a:t>
              </a:r>
              <a:r>
                <a:rPr lang="en-US" sz="2400" dirty="0" smtClean="0"/>
                <a:t>.</a:t>
              </a:r>
              <a:r>
                <a:rPr lang="en-IN" sz="2400" i="1" dirty="0" smtClean="0">
                  <a:latin typeface="Bodoni MT" pitchFamily="18" charset="0"/>
                </a:rPr>
                <a:t>  </a:t>
              </a:r>
            </a:p>
            <a:p>
              <a:r>
                <a:rPr lang="en-IN" sz="2400" i="1" dirty="0" smtClean="0">
                  <a:latin typeface="Bodoni MT" pitchFamily="18" charset="0"/>
                </a:rPr>
                <a:t>                                           With rapid modernization and development in technology, face recognition is being used in various fields to automate and make things simpler.</a:t>
              </a:r>
              <a:endParaRPr lang="hi-IN" sz="2400" i="1" dirty="0">
                <a:latin typeface="Bodoni MT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8548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794"/>
            <a:ext cx="9144000" cy="5714206"/>
            <a:chOff x="0" y="794"/>
            <a:chExt cx="9144000" cy="5714206"/>
          </a:xfrm>
        </p:grpSpPr>
        <p:cxnSp>
          <p:nvCxnSpPr>
            <p:cNvPr id="6" name="Straight Connector 5"/>
            <p:cNvCxnSpPr/>
            <p:nvPr/>
          </p:nvCxnSpPr>
          <p:spPr>
            <a:xfrm rot="5400000">
              <a:off x="-2713862" y="2857500"/>
              <a:ext cx="5714206" cy="794"/>
            </a:xfrm>
            <a:prstGeom prst="line">
              <a:avLst/>
            </a:prstGeom>
            <a:ln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0" y="5572144"/>
              <a:ext cx="9144000" cy="1588"/>
            </a:xfrm>
            <a:prstGeom prst="line">
              <a:avLst/>
            </a:prstGeom>
            <a:ln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0" y="142856"/>
              <a:ext cx="9144000" cy="1588"/>
            </a:xfrm>
            <a:prstGeom prst="line">
              <a:avLst/>
            </a:prstGeom>
            <a:ln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5400000">
              <a:off x="6144450" y="2857500"/>
              <a:ext cx="5714206" cy="794"/>
            </a:xfrm>
            <a:prstGeom prst="line">
              <a:avLst/>
            </a:prstGeom>
            <a:ln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121974" y="287340"/>
              <a:ext cx="464347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000" u="sng" dirty="0" smtClean="0">
                  <a:solidFill>
                    <a:schemeClr val="accent6">
                      <a:lumMod val="75000"/>
                    </a:schemeClr>
                  </a:solidFill>
                  <a:latin typeface="Arial Rounded MT Bold" pitchFamily="34" charset="0"/>
                </a:rPr>
                <a:t>Face Recognition</a:t>
              </a:r>
              <a:endParaRPr lang="hi-IN" sz="2000" u="sng" dirty="0">
                <a:solidFill>
                  <a:schemeClr val="accent6">
                    <a:lumMod val="75000"/>
                  </a:schemeClr>
                </a:solidFill>
                <a:latin typeface="Arial Rounded MT Bold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86482" y="4974413"/>
              <a:ext cx="8786874" cy="7405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 smtClean="0">
                  <a:latin typeface="Bahnschrift" panose="020B0502040204020203" pitchFamily="34" charset="0"/>
                </a:rPr>
                <a:t>The Attendance Management System uses Python Libraries such as Dlib and Face_Recognition to detect face. It also uses </a:t>
              </a:r>
              <a:r>
                <a:rPr lang="en-US" dirty="0" err="1">
                  <a:latin typeface="Bahnschrift" panose="020B0502040204020203" pitchFamily="34" charset="0"/>
                </a:rPr>
                <a:t>Dlib's</a:t>
              </a:r>
              <a:r>
                <a:rPr lang="en-US" dirty="0">
                  <a:latin typeface="Bahnschrift" panose="020B0502040204020203" pitchFamily="34" charset="0"/>
                </a:rPr>
                <a:t> 68 point shape </a:t>
              </a:r>
              <a:r>
                <a:rPr lang="en-US" dirty="0" smtClean="0">
                  <a:latin typeface="Bahnschrift" panose="020B0502040204020203" pitchFamily="34" charset="0"/>
                </a:rPr>
                <a:t>predictor to detect facial landmarks for higher accuracy.</a:t>
              </a:r>
              <a:endParaRPr lang="en-US" dirty="0">
                <a:latin typeface="Bahnschrift" panose="020B0502040204020203" pitchFamily="34" charset="0"/>
              </a:endParaRPr>
            </a:p>
            <a:p>
              <a:r>
                <a:rPr lang="en-IN" dirty="0" smtClean="0">
                  <a:latin typeface="Bahnschrift" panose="020B0502040204020203" pitchFamily="34" charset="0"/>
                </a:rPr>
                <a:t>    </a:t>
              </a:r>
              <a:endParaRPr lang="hi-IN" dirty="0">
                <a:latin typeface="Bahnschrift" panose="020B0502040204020203" pitchFamily="34" charset="0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3" t="10739" r="35529" b="7443"/>
          <a:stretch/>
        </p:blipFill>
        <p:spPr>
          <a:xfrm>
            <a:off x="1200278" y="687450"/>
            <a:ext cx="6486861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52215"/>
      </p:ext>
    </p:extLst>
  </p:cSld>
  <p:clrMapOvr>
    <a:masterClrMapping/>
  </p:clrMapOvr>
  <p:transition spd="slow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9144000" cy="5715000"/>
            <a:chOff x="0" y="0"/>
            <a:chExt cx="9144000" cy="5715000"/>
          </a:xfrm>
        </p:grpSpPr>
        <p:sp>
          <p:nvSpPr>
            <p:cNvPr id="4" name="Rectangle 3"/>
            <p:cNvSpPr/>
            <p:nvPr/>
          </p:nvSpPr>
          <p:spPr>
            <a:xfrm>
              <a:off x="0" y="500046"/>
              <a:ext cx="357158" cy="5214954"/>
            </a:xfrm>
            <a:prstGeom prst="rect">
              <a:avLst/>
            </a:prstGeom>
            <a:solidFill>
              <a:srgbClr val="B3A2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i-IN"/>
            </a:p>
          </p:txBody>
        </p:sp>
        <p:sp>
          <p:nvSpPr>
            <p:cNvPr id="5" name="Right Triangle 4"/>
            <p:cNvSpPr/>
            <p:nvPr/>
          </p:nvSpPr>
          <p:spPr>
            <a:xfrm>
              <a:off x="0" y="0"/>
              <a:ext cx="357158" cy="500046"/>
            </a:xfrm>
            <a:prstGeom prst="rtTriangle">
              <a:avLst/>
            </a:prstGeom>
            <a:solidFill>
              <a:srgbClr val="B3A2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i-IN"/>
            </a:p>
          </p:txBody>
        </p:sp>
        <p:sp>
          <p:nvSpPr>
            <p:cNvPr id="7" name="Rectangle 6"/>
            <p:cNvSpPr/>
            <p:nvPr/>
          </p:nvSpPr>
          <p:spPr>
            <a:xfrm rot="5400000">
              <a:off x="4357702" y="1357298"/>
              <a:ext cx="357158" cy="8358246"/>
            </a:xfrm>
            <a:prstGeom prst="rect">
              <a:avLst/>
            </a:prstGeom>
            <a:solidFill>
              <a:srgbClr val="B3A2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i-IN"/>
            </a:p>
          </p:txBody>
        </p:sp>
        <p:sp>
          <p:nvSpPr>
            <p:cNvPr id="8" name="Right Triangle 7"/>
            <p:cNvSpPr/>
            <p:nvPr/>
          </p:nvSpPr>
          <p:spPr>
            <a:xfrm rot="16200000" flipV="1">
              <a:off x="8751107" y="5322107"/>
              <a:ext cx="357190" cy="428596"/>
            </a:xfrm>
            <a:prstGeom prst="rtTriangle">
              <a:avLst/>
            </a:prstGeom>
            <a:solidFill>
              <a:srgbClr val="B3A2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i-IN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2" t="14589" r="7194" b="19688"/>
            <a:stretch/>
          </p:blipFill>
          <p:spPr>
            <a:xfrm>
              <a:off x="446049" y="892098"/>
              <a:ext cx="8575288" cy="4315522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3619275" y="56740"/>
              <a:ext cx="248196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b="1" i="1" u="sng" spc="300" dirty="0" smtClean="0">
                  <a:solidFill>
                    <a:schemeClr val="accent5">
                      <a:lumMod val="50000"/>
                    </a:schemeClr>
                  </a:solidFill>
                  <a:latin typeface="Bodoni MT" pitchFamily="18" charset="0"/>
                </a:rPr>
                <a:t>Flowchart</a:t>
              </a:r>
              <a:endParaRPr lang="hi-IN" sz="3200" b="1" i="1" u="sng" spc="300" dirty="0">
                <a:solidFill>
                  <a:schemeClr val="accent5">
                    <a:lumMod val="50000"/>
                  </a:schemeClr>
                </a:solidFill>
                <a:latin typeface="Bodoni MT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7198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esul-mentes-DbwYNr8RPbg-unsplash.jp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43108" y="571484"/>
            <a:ext cx="4786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i="1" spc="600" dirty="0" smtClean="0">
                <a:latin typeface="Bodoni MT" pitchFamily="18" charset="0"/>
              </a:rPr>
              <a:t>Thank You!!</a:t>
            </a:r>
            <a:endParaRPr lang="hi-IN" sz="3200" b="1" i="1" spc="600" dirty="0">
              <a:latin typeface="Bodoni MT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28662" y="1857368"/>
            <a:ext cx="69294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i="1" u="sng" dirty="0" smtClean="0">
                <a:solidFill>
                  <a:schemeClr val="bg1"/>
                </a:solidFill>
                <a:latin typeface="Bodoni MT" pitchFamily="18" charset="0"/>
              </a:rPr>
              <a:t>Presented By-</a:t>
            </a:r>
          </a:p>
          <a:p>
            <a:pPr algn="ctr"/>
            <a:endParaRPr lang="en-IN" sz="2400" b="1" i="1" dirty="0" smtClean="0">
              <a:solidFill>
                <a:schemeClr val="bg1"/>
              </a:solidFill>
              <a:latin typeface="Bodoni MT" pitchFamily="18" charset="0"/>
            </a:endParaRPr>
          </a:p>
          <a:p>
            <a:pPr algn="ctr"/>
            <a:r>
              <a:rPr lang="en-IN" sz="2400" b="1" i="1" dirty="0" err="1" smtClean="0">
                <a:solidFill>
                  <a:schemeClr val="bg1"/>
                </a:solidFill>
                <a:latin typeface="Bodoni MT" pitchFamily="18" charset="0"/>
              </a:rPr>
              <a:t>Saanvika</a:t>
            </a:r>
            <a:r>
              <a:rPr lang="en-IN" sz="2400" b="1" i="1" dirty="0" smtClean="0">
                <a:solidFill>
                  <a:schemeClr val="bg1"/>
                </a:solidFill>
                <a:latin typeface="Bodoni MT" pitchFamily="18" charset="0"/>
              </a:rPr>
              <a:t> </a:t>
            </a:r>
            <a:r>
              <a:rPr lang="en-IN" sz="2400" b="1" i="1" dirty="0" smtClean="0">
                <a:solidFill>
                  <a:schemeClr val="bg1"/>
                </a:solidFill>
                <a:latin typeface="Bodoni MT" pitchFamily="18" charset="0"/>
              </a:rPr>
              <a:t>Bajaj</a:t>
            </a:r>
            <a:endParaRPr lang="en-IN" sz="2400" b="1" i="1" dirty="0" smtClean="0">
              <a:solidFill>
                <a:schemeClr val="bg1"/>
              </a:solidFill>
              <a:latin typeface="Bodoni M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253813"/>
      </p:ext>
    </p:extLst>
  </p:cSld>
  <p:clrMapOvr>
    <a:masterClrMapping/>
  </p:clrMapOvr>
  <p:transition spd="slow">
    <p:zoom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116</Words>
  <Application>Microsoft Office PowerPoint</Application>
  <PresentationFormat>On-screen Show (16:10)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Arial Rounded MT Bold</vt:lpstr>
      <vt:lpstr>Bahnschrift</vt:lpstr>
      <vt:lpstr>Bernard MT Condensed</vt:lpstr>
      <vt:lpstr>Bodoni MT</vt:lpstr>
      <vt:lpstr>Broadway</vt:lpstr>
      <vt:lpstr>Calibri</vt:lpstr>
      <vt:lpstr>Calibri Light</vt:lpstr>
      <vt:lpstr>Mangal</vt:lpstr>
      <vt:lpstr>Mongolian Baiti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9</cp:revision>
  <dcterms:created xsi:type="dcterms:W3CDTF">2022-05-29T01:41:56Z</dcterms:created>
  <dcterms:modified xsi:type="dcterms:W3CDTF">2022-05-29T03:05:21Z</dcterms:modified>
</cp:coreProperties>
</file>

<file path=docProps/thumbnail.jpeg>
</file>